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Open Sans Bold" panose="020B0604020202020204" charset="0"/>
      <p:regular r:id="rId13"/>
    </p:embeddedFont>
    <p:embeddedFont>
      <p:font typeface="Open Sans" panose="020B0604020202020204" charset="0"/>
      <p:regular r:id="rId14"/>
    </p:embeddedFont>
    <p:embeddedFont>
      <p:font typeface="Bebas Neue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533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06600" y="6633111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736333" y="0"/>
            <a:ext cx="3857790" cy="6309818"/>
            <a:chOff x="0" y="0"/>
            <a:chExt cx="1016043" cy="166184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6043" cy="1661845"/>
            </a:xfrm>
            <a:custGeom>
              <a:avLst/>
              <a:gdLst/>
              <a:ahLst/>
              <a:cxnLst/>
              <a:rect l="l" t="t" r="r" b="b"/>
              <a:pathLst>
                <a:path w="1016043" h="1661845">
                  <a:moveTo>
                    <a:pt x="0" y="0"/>
                  </a:moveTo>
                  <a:lnTo>
                    <a:pt x="1016043" y="0"/>
                  </a:lnTo>
                  <a:lnTo>
                    <a:pt x="1016043" y="1661845"/>
                  </a:lnTo>
                  <a:lnTo>
                    <a:pt x="0" y="1661845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016043" cy="16999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8" name="Group 8"/>
          <p:cNvGrpSpPr/>
          <p:nvPr/>
        </p:nvGrpSpPr>
        <p:grpSpPr>
          <a:xfrm>
            <a:off x="0" y="6309818"/>
            <a:ext cx="3977182" cy="3977182"/>
            <a:chOff x="0" y="0"/>
            <a:chExt cx="1047488" cy="104748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47488" cy="1047488"/>
            </a:xfrm>
            <a:custGeom>
              <a:avLst/>
              <a:gdLst/>
              <a:ahLst/>
              <a:cxnLst/>
              <a:rect l="l" t="t" r="r" b="b"/>
              <a:pathLst>
                <a:path w="1047488" h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047488" cy="108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1845934" y="2462531"/>
            <a:ext cx="5780797" cy="8014969"/>
          </a:xfrm>
          <a:custGeom>
            <a:avLst/>
            <a:gdLst/>
            <a:ahLst/>
            <a:cxnLst/>
            <a:rect l="l" t="t" r="r" b="b"/>
            <a:pathLst>
              <a:path w="5780797" h="8014969">
                <a:moveTo>
                  <a:pt x="0" y="0"/>
                </a:moveTo>
                <a:lnTo>
                  <a:pt x="5780797" y="0"/>
                </a:lnTo>
                <a:lnTo>
                  <a:pt x="5780797" y="8014969"/>
                </a:lnTo>
                <a:lnTo>
                  <a:pt x="0" y="80149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860934" y="4594545"/>
            <a:ext cx="6597713" cy="20828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6939"/>
              </a:lnSpc>
              <a:spcBef>
                <a:spcPct val="0"/>
              </a:spcBef>
            </a:pPr>
            <a:r>
              <a:rPr lang="en-US" sz="12099" b="1">
                <a:solidFill>
                  <a:srgbClr val="009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4.0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13323" y="1891993"/>
            <a:ext cx="6645325" cy="250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2399"/>
              </a:lnSpc>
              <a:spcBef>
                <a:spcPct val="0"/>
              </a:spcBef>
            </a:pPr>
            <a:r>
              <a:rPr lang="en-US" sz="15999" b="1" dirty="0" smtClean="0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INDÚSTRIA</a:t>
            </a:r>
            <a:endParaRPr lang="en-US" sz="15999" b="1" dirty="0">
              <a:solidFill>
                <a:srgbClr val="FFFFFF"/>
              </a:solidFill>
              <a:latin typeface="Bebas Neue Bold"/>
              <a:ea typeface="Bebas Neue Bold"/>
              <a:cs typeface="Bebas Neue Bold"/>
              <a:sym typeface="Bebas Neue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9837129" y="7128049"/>
            <a:ext cx="6645325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LEONARDO LISBOA - GPI NOITE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9507372" y="4737009"/>
            <a:ext cx="3977182" cy="3977182"/>
            <a:chOff x="0" y="0"/>
            <a:chExt cx="1047488" cy="10474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047488" cy="1047488"/>
            </a:xfrm>
            <a:custGeom>
              <a:avLst/>
              <a:gdLst/>
              <a:ahLst/>
              <a:cxnLst/>
              <a:rect l="l" t="t" r="r" b="b"/>
              <a:pathLst>
                <a:path w="1047488" h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047488" cy="108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59935" y="2249146"/>
            <a:ext cx="8028065" cy="5788708"/>
            <a:chOff x="0" y="0"/>
            <a:chExt cx="10704086" cy="7718277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 l="13421" r="13421"/>
            <a:stretch>
              <a:fillRect/>
            </a:stretch>
          </p:blipFill>
          <p:spPr>
            <a:xfrm>
              <a:off x="0" y="0"/>
              <a:ext cx="10704086" cy="7718277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630804" y="2087221"/>
            <a:ext cx="7068109" cy="131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O QUE É A INDÚSTRIA 4.0</a:t>
            </a:r>
          </a:p>
        </p:txBody>
      </p:sp>
      <p:sp>
        <p:nvSpPr>
          <p:cNvPr id="18" name="AutoShape 18"/>
          <p:cNvSpPr/>
          <p:nvPr/>
        </p:nvSpPr>
        <p:spPr>
          <a:xfrm>
            <a:off x="630804" y="3601281"/>
            <a:ext cx="1900930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630804" y="4037416"/>
            <a:ext cx="8672960" cy="3927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Indústria 4.0 representa a quarta revolução industrial. Essa revolução é caracterizada pela integração de tecnologias digitais em processos industriais, permitindo um nível mais alto de automação, troca de dados e produção inteligente. A Indústria 4.0 envolve a convergência de tecnologias, como a Internet das Coisas (IoT), inteligência artificial (IA), big data, sistemas ciberfísicos, entre outros, para criar fábricas inteligentes que podem operar de forma autônoma e eficiente.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350689" y="1028700"/>
            <a:ext cx="6276146" cy="4114800"/>
            <a:chOff x="0" y="0"/>
            <a:chExt cx="8368195" cy="5486400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t="797" b="797"/>
            <a:stretch>
              <a:fillRect/>
            </a:stretch>
          </p:blipFill>
          <p:spPr>
            <a:xfrm>
              <a:off x="0" y="0"/>
              <a:ext cx="8368195" cy="5486400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8909223" y="1028700"/>
            <a:ext cx="9378777" cy="4114800"/>
            <a:chOff x="0" y="0"/>
            <a:chExt cx="12505036" cy="5486400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16887" b="16887"/>
            <a:stretch>
              <a:fillRect/>
            </a:stretch>
          </p:blipFill>
          <p:spPr>
            <a:xfrm>
              <a:off x="0" y="0"/>
              <a:ext cx="12505036" cy="54864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028700" y="1028700"/>
            <a:ext cx="1036239" cy="4114800"/>
            <a:chOff x="0" y="0"/>
            <a:chExt cx="272919" cy="1083733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72919" cy="1083733"/>
            </a:xfrm>
            <a:custGeom>
              <a:avLst/>
              <a:gdLst/>
              <a:ahLst/>
              <a:cxnLst/>
              <a:rect l="l" t="t" r="r" b="b"/>
              <a:pathLst>
                <a:path w="272919" h="1083733">
                  <a:moveTo>
                    <a:pt x="0" y="0"/>
                  </a:moveTo>
                  <a:lnTo>
                    <a:pt x="272919" y="0"/>
                  </a:lnTo>
                  <a:lnTo>
                    <a:pt x="272919" y="1083733"/>
                  </a:lnTo>
                  <a:lnTo>
                    <a:pt x="0" y="1083733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272919" cy="11218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947856" y="5476183"/>
            <a:ext cx="6797071" cy="8712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SURGIMENTO DA INDUSTRIA 4.0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028700" y="6347403"/>
            <a:ext cx="1900930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21" name="TextBox 21"/>
          <p:cNvSpPr txBox="1"/>
          <p:nvPr/>
        </p:nvSpPr>
        <p:spPr>
          <a:xfrm>
            <a:off x="4377497" y="6483335"/>
            <a:ext cx="5235167" cy="23253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O termo "Indústria 4.0" foi utilizado pela primeira vez na Feira de Hannover, na Alemanha, em 2011. Ele foi introduzido como parte de uma estratégia do governo alemão para promover a informatização da manufatura.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3499540" y="6521435"/>
            <a:ext cx="597723" cy="597723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3628053" y="6713162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1544951" y="6483335"/>
            <a:ext cx="5946847" cy="1934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ideia era incentivar a integração de tecnologias digitais avançadas em processos industriais, transformando a maneira como as fábricas operam e tornando-as mais inteligentes e eficientes.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10530326" y="6521435"/>
            <a:ext cx="597723" cy="597723"/>
            <a:chOff x="0" y="0"/>
            <a:chExt cx="812800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9" name="TextBox 29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0530326" y="6711681"/>
            <a:ext cx="629624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0933696" y="2249146"/>
            <a:ext cx="3858185" cy="5788708"/>
            <a:chOff x="0" y="0"/>
            <a:chExt cx="5144247" cy="7718277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t="9302" b="9302"/>
            <a:stretch>
              <a:fillRect/>
            </a:stretch>
          </p:blipFill>
          <p:spPr>
            <a:xfrm>
              <a:off x="0" y="0"/>
              <a:ext cx="5144247" cy="7718277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5028941" y="2249146"/>
            <a:ext cx="1081398" cy="5788708"/>
            <a:chOff x="0" y="0"/>
            <a:chExt cx="284813" cy="15245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84813" cy="1524598"/>
            </a:xfrm>
            <a:custGeom>
              <a:avLst/>
              <a:gdLst/>
              <a:ahLst/>
              <a:cxnLst/>
              <a:rect l="l" t="t" r="r" b="b"/>
              <a:pathLst>
                <a:path w="284813" h="1524598">
                  <a:moveTo>
                    <a:pt x="0" y="0"/>
                  </a:moveTo>
                  <a:lnTo>
                    <a:pt x="284813" y="0"/>
                  </a:lnTo>
                  <a:lnTo>
                    <a:pt x="284813" y="1524598"/>
                  </a:lnTo>
                  <a:lnTo>
                    <a:pt x="0" y="152459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284813" cy="15626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747473" y="181182"/>
            <a:ext cx="8134809" cy="131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VIABILIZAR A INDÚSTRIA 4.0</a:t>
            </a:r>
          </a:p>
        </p:txBody>
      </p:sp>
      <p:sp>
        <p:nvSpPr>
          <p:cNvPr id="18" name="AutoShape 18"/>
          <p:cNvSpPr/>
          <p:nvPr/>
        </p:nvSpPr>
        <p:spPr>
          <a:xfrm>
            <a:off x="747473" y="1695243"/>
            <a:ext cx="1900930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9" name="TextBox 19"/>
          <p:cNvSpPr txBox="1"/>
          <p:nvPr/>
        </p:nvSpPr>
        <p:spPr>
          <a:xfrm>
            <a:off x="1770266" y="1967541"/>
            <a:ext cx="299642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Internet das Coisas (IoT): Conexão de máquinas, dispositivos e sensores à internet para coletar e compartilhar dados em tempo real.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747473" y="1996116"/>
            <a:ext cx="597723" cy="597723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2" name="TextBox 2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75986" y="2186437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027606" y="1967541"/>
            <a:ext cx="3653385" cy="15373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Inteligência Artificial (IA) e Machine Learning: Uso de algoritmos avançados para análise de dados, aprendizado automático e tomada de decisões automatizadas.</a:t>
            </a:r>
          </a:p>
          <a:p>
            <a:pPr algn="l">
              <a:lnSpc>
                <a:spcPts val="168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5004813" y="1996116"/>
            <a:ext cx="597723" cy="597723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7" name="TextBox 2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5133326" y="2186437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770266" y="4104344"/>
            <a:ext cx="299642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Big Data e Análise de Dados: Coleta e análise de grandes volumes de dados para otimização de processos e previsão de falhas.</a:t>
            </a:r>
          </a:p>
        </p:txBody>
      </p:sp>
      <p:grpSp>
        <p:nvGrpSpPr>
          <p:cNvPr id="30" name="Group 30"/>
          <p:cNvGrpSpPr/>
          <p:nvPr/>
        </p:nvGrpSpPr>
        <p:grpSpPr>
          <a:xfrm>
            <a:off x="747473" y="4132919"/>
            <a:ext cx="597723" cy="597723"/>
            <a:chOff x="0" y="0"/>
            <a:chExt cx="812800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2" name="TextBox 3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875986" y="4323239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027606" y="4104344"/>
            <a:ext cx="3653385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Sistemas Ciberfísicos (CPS): Integração de sistemas físicos com computação e comunicação digital para criar um ambiente de produção interconectado e inteligente.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5004813" y="4132919"/>
            <a:ext cx="597723" cy="597723"/>
            <a:chOff x="0" y="0"/>
            <a:chExt cx="81280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7" name="TextBox 3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5133326" y="4323239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770266" y="5866996"/>
            <a:ext cx="2996422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Robótica Avançada e Automação: Uso de robôs para executar tarefas repetitivas e perigosas, aumentando a eficiência e reduzindo erros humanos.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747473" y="5895571"/>
            <a:ext cx="597723" cy="597723"/>
            <a:chOff x="0" y="0"/>
            <a:chExt cx="812800" cy="812800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2" name="TextBox 4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875986" y="6085891"/>
            <a:ext cx="340698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05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027606" y="5866996"/>
            <a:ext cx="365338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Impressão 3D (Manufatura Aditiva): Tecnologia que permite a criação de objetos tridimensionais a partir de um modelo digital, facilitando a personalização e a produção sob demanda.</a:t>
            </a:r>
          </a:p>
        </p:txBody>
      </p:sp>
      <p:grpSp>
        <p:nvGrpSpPr>
          <p:cNvPr id="45" name="Group 45"/>
          <p:cNvGrpSpPr/>
          <p:nvPr/>
        </p:nvGrpSpPr>
        <p:grpSpPr>
          <a:xfrm>
            <a:off x="5004813" y="5895571"/>
            <a:ext cx="597723" cy="597723"/>
            <a:chOff x="0" y="0"/>
            <a:chExt cx="812800" cy="812800"/>
          </a:xfrm>
        </p:grpSpPr>
        <p:sp>
          <p:nvSpPr>
            <p:cNvPr id="46" name="Freeform 4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47" name="TextBox 4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48" name="TextBox 48"/>
          <p:cNvSpPr txBox="1"/>
          <p:nvPr/>
        </p:nvSpPr>
        <p:spPr>
          <a:xfrm>
            <a:off x="5133326" y="6085891"/>
            <a:ext cx="340698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06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770266" y="8003798"/>
            <a:ext cx="3044611" cy="2124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Computação em Nuvem e Edge Computing: Armazenamento e processamento de dados na nuvem e na borda (mais próximo da fonte dos dados), garantindo resposta rápida e eficiência operacional.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endParaRPr lang="en-US" sz="15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" name="Group 50"/>
          <p:cNvGrpSpPr/>
          <p:nvPr/>
        </p:nvGrpSpPr>
        <p:grpSpPr>
          <a:xfrm>
            <a:off x="747473" y="8032373"/>
            <a:ext cx="597723" cy="597723"/>
            <a:chOff x="0" y="0"/>
            <a:chExt cx="812800" cy="812800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2" name="TextBox 52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3" name="TextBox 53"/>
          <p:cNvSpPr txBox="1"/>
          <p:nvPr/>
        </p:nvSpPr>
        <p:spPr>
          <a:xfrm>
            <a:off x="875986" y="8222694"/>
            <a:ext cx="340698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07</a:t>
            </a:r>
          </a:p>
        </p:txBody>
      </p:sp>
      <p:sp>
        <p:nvSpPr>
          <p:cNvPr id="54" name="TextBox 54"/>
          <p:cNvSpPr txBox="1"/>
          <p:nvPr/>
        </p:nvSpPr>
        <p:spPr>
          <a:xfrm>
            <a:off x="6027606" y="8003798"/>
            <a:ext cx="3653385" cy="1590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Realidade Aumentada (RA) e Realidade Virtual (RV): Tecnologias que permitem visualização e interação com informações digitais no mundo físico, auxiliando na manutenção e treinamento.</a:t>
            </a:r>
          </a:p>
        </p:txBody>
      </p:sp>
      <p:grpSp>
        <p:nvGrpSpPr>
          <p:cNvPr id="55" name="Group 55"/>
          <p:cNvGrpSpPr/>
          <p:nvPr/>
        </p:nvGrpSpPr>
        <p:grpSpPr>
          <a:xfrm>
            <a:off x="5004813" y="8032373"/>
            <a:ext cx="597723" cy="597723"/>
            <a:chOff x="0" y="0"/>
            <a:chExt cx="812800" cy="812800"/>
          </a:xfrm>
        </p:grpSpPr>
        <p:sp>
          <p:nvSpPr>
            <p:cNvPr id="56" name="Freeform 5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57" name="TextBox 57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8" name="TextBox 58"/>
          <p:cNvSpPr txBox="1"/>
          <p:nvPr/>
        </p:nvSpPr>
        <p:spPr>
          <a:xfrm>
            <a:off x="5133326" y="8222694"/>
            <a:ext cx="340698" cy="1981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08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6055120"/>
            <a:ext cx="8515178" cy="4250294"/>
            <a:chOff x="0" y="0"/>
            <a:chExt cx="11353571" cy="56670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t="31337" r="8292"/>
            <a:stretch>
              <a:fillRect/>
            </a:stretch>
          </p:blipFill>
          <p:spPr>
            <a:xfrm>
              <a:off x="0" y="0"/>
              <a:ext cx="11353571" cy="566705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8744122" y="6055120"/>
            <a:ext cx="8515178" cy="4250294"/>
            <a:chOff x="0" y="0"/>
            <a:chExt cx="11353571" cy="566705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12540" b="12540"/>
            <a:stretch>
              <a:fillRect/>
            </a:stretch>
          </p:blipFill>
          <p:spPr>
            <a:xfrm flipH="1">
              <a:off x="0" y="0"/>
              <a:ext cx="11353571" cy="5667058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850695" y="871416"/>
            <a:ext cx="4436367" cy="2653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VANTAGENS E BENEFÍCIOS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850695" y="3525081"/>
            <a:ext cx="1900930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8166627" y="2367442"/>
            <a:ext cx="359292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Maior Eficiência e Produtividade: A automação e a análise de dados em tempo real permitem processos de produção mais rápidos e eficientes.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143834" y="2396017"/>
            <a:ext cx="597723" cy="59772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272347" y="2586338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66627" y="4027995"/>
            <a:ext cx="3592920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Flexibilidade e Personalização: Fábricas inteligentes podem facilmente se adaptar para produzir diferentes produtos ou personalizar produtos de acordo com as necessidades do cliente.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143834" y="4056570"/>
            <a:ext cx="597723" cy="59772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272347" y="4246890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34790" y="2367442"/>
            <a:ext cx="3924510" cy="790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Qualidade Aprimorada: A precisão das máquinas inteligentes reduz os erros e melhora a qualidade dos produtos.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311997" y="2396017"/>
            <a:ext cx="597723" cy="59772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440510" y="2586338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34790" y="4027995"/>
            <a:ext cx="392451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Redução de Custos: A otimização de processos e a redução de desperdícios levam a uma diminuição dos custos operacionais.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311997" y="4056570"/>
            <a:ext cx="597723" cy="59772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440510" y="4246890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0" y="6055120"/>
            <a:ext cx="8515178" cy="4250294"/>
            <a:chOff x="0" y="0"/>
            <a:chExt cx="11353571" cy="566705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/>
            <a:srcRect t="31337" r="8292"/>
            <a:stretch>
              <a:fillRect/>
            </a:stretch>
          </p:blipFill>
          <p:spPr>
            <a:xfrm>
              <a:off x="0" y="0"/>
              <a:ext cx="11353571" cy="5667058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8744122" y="6055120"/>
            <a:ext cx="8515178" cy="4250294"/>
            <a:chOff x="0" y="0"/>
            <a:chExt cx="11353571" cy="566705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6"/>
            <a:srcRect t="12540" b="12540"/>
            <a:stretch>
              <a:fillRect/>
            </a:stretch>
          </p:blipFill>
          <p:spPr>
            <a:xfrm flipH="1">
              <a:off x="0" y="0"/>
              <a:ext cx="11353571" cy="5667058"/>
            </a:xfrm>
            <a:prstGeom prst="rect">
              <a:avLst/>
            </a:prstGeom>
          </p:spPr>
        </p:pic>
      </p:grpSp>
      <p:sp>
        <p:nvSpPr>
          <p:cNvPr id="16" name="TextBox 16"/>
          <p:cNvSpPr txBox="1"/>
          <p:nvPr/>
        </p:nvSpPr>
        <p:spPr>
          <a:xfrm>
            <a:off x="1835248" y="2234092"/>
            <a:ext cx="4632311" cy="131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DESVANTAGENS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850695" y="3525081"/>
            <a:ext cx="1900930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8" name="TextBox 18"/>
          <p:cNvSpPr txBox="1"/>
          <p:nvPr/>
        </p:nvSpPr>
        <p:spPr>
          <a:xfrm>
            <a:off x="8166627" y="2367442"/>
            <a:ext cx="3731903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Alto Custo Inicial: A implementação das tecnologias da Indústria 4.0 requer investimentos significativos em infraestrutura, treinamento e desenvolvimento de novas competências.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7143834" y="2396017"/>
            <a:ext cx="597723" cy="597723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272347" y="2586338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01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166627" y="4027995"/>
            <a:ext cx="359292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Segurança Cibernética: A interconexão e digitalização aumentam o risco de ataques cibernéticos, exigindo medidas de segurança robustas.</a:t>
            </a:r>
          </a:p>
        </p:txBody>
      </p:sp>
      <p:grpSp>
        <p:nvGrpSpPr>
          <p:cNvPr id="24" name="Group 24"/>
          <p:cNvGrpSpPr/>
          <p:nvPr/>
        </p:nvGrpSpPr>
        <p:grpSpPr>
          <a:xfrm>
            <a:off x="7143834" y="4056570"/>
            <a:ext cx="597723" cy="597723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26" name="TextBox 2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7272347" y="4246890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03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334790" y="2367442"/>
            <a:ext cx="3924510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Impacto no Emprego: A automação pode levar à redução de empregos em funções repetitivas e de baixa qualificação, exigindo uma requalificação da força de trabalho.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12311997" y="2396017"/>
            <a:ext cx="597723" cy="597723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1" name="TextBox 31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2440510" y="2586338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3334790" y="4027995"/>
            <a:ext cx="3924510" cy="1323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Complexidade de Integração: A integração de diferentes tecnologias e sistemas pode ser complexa e desafiadora, exigindo uma coordenação eficaz e planejamento estratégico.</a:t>
            </a:r>
          </a:p>
        </p:txBody>
      </p:sp>
      <p:grpSp>
        <p:nvGrpSpPr>
          <p:cNvPr id="34" name="Group 34"/>
          <p:cNvGrpSpPr/>
          <p:nvPr/>
        </p:nvGrpSpPr>
        <p:grpSpPr>
          <a:xfrm>
            <a:off x="12311997" y="4056570"/>
            <a:ext cx="597723" cy="597723"/>
            <a:chOff x="0" y="0"/>
            <a:chExt cx="812800" cy="812800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36" name="TextBox 36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7" name="TextBox 37"/>
          <p:cNvSpPr txBox="1"/>
          <p:nvPr/>
        </p:nvSpPr>
        <p:spPr>
          <a:xfrm>
            <a:off x="12440510" y="4246890"/>
            <a:ext cx="340698" cy="198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80"/>
              </a:lnSpc>
              <a:spcBef>
                <a:spcPct val="0"/>
              </a:spcBef>
            </a:pPr>
            <a:r>
              <a:rPr lang="en-US" sz="1200" b="1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04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3347">
                <a:alpha val="100000"/>
              </a:srgbClr>
            </a:gs>
            <a:gs pos="100000">
              <a:srgbClr val="001532">
                <a:alpha val="100000"/>
              </a:srgbClr>
            </a:gs>
          </a:gsLst>
          <a:lin ang="27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739640" y="66095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0" y="0"/>
                </a:moveTo>
                <a:lnTo>
                  <a:pt x="3934056" y="0"/>
                </a:lnTo>
                <a:lnTo>
                  <a:pt x="393405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flipH="1" flipV="1">
            <a:off x="-385696" y="-437319"/>
            <a:ext cx="3934056" cy="4114800"/>
          </a:xfrm>
          <a:custGeom>
            <a:avLst/>
            <a:gdLst/>
            <a:ahLst/>
            <a:cxnLst/>
            <a:rect l="l" t="t" r="r" b="b"/>
            <a:pathLst>
              <a:path w="3934056" h="4114800">
                <a:moveTo>
                  <a:pt x="3934056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3934056" y="0"/>
                </a:lnTo>
                <a:lnTo>
                  <a:pt x="3934056" y="4114800"/>
                </a:lnTo>
                <a:close/>
              </a:path>
            </a:pathLst>
          </a:custGeom>
          <a:blipFill>
            <a:blip r:embed="rId2">
              <a:alphaModFix amt="39000"/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863665" y="-3086100"/>
            <a:ext cx="8229600" cy="8229600"/>
          </a:xfrm>
          <a:custGeom>
            <a:avLst/>
            <a:gdLst/>
            <a:ahLst/>
            <a:cxnLst/>
            <a:rect l="l" t="t" r="r" b="b"/>
            <a:pathLst>
              <a:path w="8229600" h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7839141" y="8809441"/>
            <a:ext cx="448859" cy="448859"/>
            <a:chOff x="0" y="0"/>
            <a:chExt cx="118218" cy="11821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7839141" y="8360583"/>
            <a:ext cx="448859" cy="448859"/>
            <a:chOff x="0" y="0"/>
            <a:chExt cx="118218" cy="11821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8218" cy="118218"/>
            </a:xfrm>
            <a:custGeom>
              <a:avLst/>
              <a:gdLst/>
              <a:ahLst/>
              <a:cxnLst/>
              <a:rect l="l" t="t" r="r" b="b"/>
              <a:pathLst>
                <a:path w="118218" h="118218">
                  <a:moveTo>
                    <a:pt x="0" y="0"/>
                  </a:moveTo>
                  <a:lnTo>
                    <a:pt x="118218" y="0"/>
                  </a:lnTo>
                  <a:lnTo>
                    <a:pt x="118218" y="118218"/>
                  </a:lnTo>
                  <a:lnTo>
                    <a:pt x="0" y="11821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18218" cy="1563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3219307" y="4256715"/>
            <a:ext cx="6438613" cy="6438613"/>
          </a:xfrm>
          <a:custGeom>
            <a:avLst/>
            <a:gdLst/>
            <a:ahLst/>
            <a:cxnLst/>
            <a:rect l="l" t="t" r="r" b="b"/>
            <a:pathLst>
              <a:path w="6438613" h="6438613">
                <a:moveTo>
                  <a:pt x="0" y="0"/>
                </a:moveTo>
                <a:lnTo>
                  <a:pt x="6438614" y="0"/>
                </a:lnTo>
                <a:lnTo>
                  <a:pt x="6438614" y="6438614"/>
                </a:lnTo>
                <a:lnTo>
                  <a:pt x="0" y="643861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16000"/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0" y="6309818"/>
            <a:ext cx="3977182" cy="3977182"/>
            <a:chOff x="0" y="0"/>
            <a:chExt cx="1047488" cy="1047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47488" cy="1047488"/>
            </a:xfrm>
            <a:custGeom>
              <a:avLst/>
              <a:gdLst/>
              <a:ahLst/>
              <a:cxnLst/>
              <a:rect l="l" t="t" r="r" b="b"/>
              <a:pathLst>
                <a:path w="1047488" h="1047488">
                  <a:moveTo>
                    <a:pt x="0" y="0"/>
                  </a:moveTo>
                  <a:lnTo>
                    <a:pt x="1047488" y="0"/>
                  </a:lnTo>
                  <a:lnTo>
                    <a:pt x="1047488" y="1047488"/>
                  </a:lnTo>
                  <a:lnTo>
                    <a:pt x="0" y="1047488"/>
                  </a:lnTo>
                  <a:close/>
                </a:path>
              </a:pathLst>
            </a:custGeom>
            <a:gradFill rotWithShape="1"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047488" cy="10855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028700" y="1028700"/>
            <a:ext cx="8229600" cy="8229600"/>
            <a:chOff x="0" y="0"/>
            <a:chExt cx="10972800" cy="10972800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/>
            <a:srcRect l="21901" r="11348"/>
            <a:stretch>
              <a:fillRect/>
            </a:stretch>
          </p:blipFill>
          <p:spPr>
            <a:xfrm>
              <a:off x="0" y="0"/>
              <a:ext cx="10972800" cy="10972800"/>
            </a:xfrm>
            <a:prstGeom prst="rect">
              <a:avLst/>
            </a:prstGeom>
          </p:spPr>
        </p:pic>
      </p:grpSp>
      <p:sp>
        <p:nvSpPr>
          <p:cNvPr id="17" name="TextBox 17"/>
          <p:cNvSpPr txBox="1"/>
          <p:nvPr/>
        </p:nvSpPr>
        <p:spPr>
          <a:xfrm>
            <a:off x="11162673" y="2396712"/>
            <a:ext cx="4141708" cy="1312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0500"/>
              </a:lnSpc>
              <a:spcBef>
                <a:spcPct val="0"/>
              </a:spcBef>
            </a:pPr>
            <a:r>
              <a:rPr lang="en-US" sz="7500" b="1">
                <a:solidFill>
                  <a:srgbClr val="FFFFFF"/>
                </a:solidFill>
                <a:latin typeface="Bebas Neue Bold"/>
                <a:ea typeface="Bebas Neue Bold"/>
                <a:cs typeface="Bebas Neue Bold"/>
                <a:sym typeface="Bebas Neue Bold"/>
              </a:rPr>
              <a:t>CONCLUSÃO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62673" y="4088639"/>
            <a:ext cx="5815792" cy="45782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3"/>
              </a:lnSpc>
              <a:spcBef>
                <a:spcPct val="0"/>
              </a:spcBef>
            </a:pPr>
            <a:r>
              <a:rPr lang="en-US" sz="2002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 Indústria 4.0 é uma revolução que transforma a manufatura por meio da integração de tecnologias avançadas, resultando em maior eficiência, personalização e decisões baseadas em dados. Embora ofereça muitos benefícios, como aumento da produtividade e redução de custos, também apresenta desafios, como altos custos iniciais e preocupações com segurança cibernética. Com uma abordagem estratégica, as empresas podem aproveitar essas oportunidades, superando obstáculos e impulsionando o crescimento e a inovação no setor.</a:t>
            </a:r>
          </a:p>
        </p:txBody>
      </p:sp>
      <p:sp>
        <p:nvSpPr>
          <p:cNvPr id="19" name="AutoShape 19"/>
          <p:cNvSpPr/>
          <p:nvPr/>
        </p:nvSpPr>
        <p:spPr>
          <a:xfrm>
            <a:off x="11162673" y="3658431"/>
            <a:ext cx="1900930" cy="0"/>
          </a:xfrm>
          <a:prstGeom prst="line">
            <a:avLst/>
          </a:prstGeom>
          <a:ln w="38100" cap="flat">
            <a:gradFill>
              <a:gsLst>
                <a:gs pos="0">
                  <a:srgbClr val="00D1FF">
                    <a:alpha val="100000"/>
                  </a:srgbClr>
                </a:gs>
                <a:gs pos="100000">
                  <a:srgbClr val="006DFF">
                    <a:alpha val="100000"/>
                  </a:srgbClr>
                </a:gs>
              </a:gsLst>
              <a:lin ang="2700000"/>
            </a:gra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Personalizar</PresentationFormat>
  <Paragraphs>47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Calibri</vt:lpstr>
      <vt:lpstr>Open Sans Bold</vt:lpstr>
      <vt:lpstr>Open Sans</vt:lpstr>
      <vt:lpstr>Bebas Neue Bold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Startup Presentation</dc:title>
  <cp:lastModifiedBy>Leonardo Lisboa</cp:lastModifiedBy>
  <cp:revision>2</cp:revision>
  <dcterms:created xsi:type="dcterms:W3CDTF">2006-08-16T00:00:00Z</dcterms:created>
  <dcterms:modified xsi:type="dcterms:W3CDTF">2024-09-03T11:46:27Z</dcterms:modified>
  <dc:identifier>DAGPs1cDsd0</dc:identifier>
</cp:coreProperties>
</file>